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262" r:id="rId3"/>
    <p:sldId id="265" r:id="rId4"/>
    <p:sldId id="264" r:id="rId5"/>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3F186-8110-C542-8F7A-A1D035496941}" type="datetimeFigureOut">
              <a:rPr lang="en-US" smtClean="0"/>
              <a:t>1/17/23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7C538-6F28-6F4E-A03D-08419AAA33DA}" type="slidenum">
              <a:rPr lang="en-US" smtClean="0"/>
              <a:t>‹#›</a:t>
            </a:fld>
            <a:endParaRPr lang="en-US" dirty="0"/>
          </a:p>
        </p:txBody>
      </p:sp>
    </p:spTree>
    <p:extLst>
      <p:ext uri="{BB962C8B-B14F-4D97-AF65-F5344CB8AC3E}">
        <p14:creationId xmlns:p14="http://schemas.microsoft.com/office/powerpoint/2010/main" val="390545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Development Tutors aim to develop and improve English academic language and literacy for both undergraduate and postgraduate international students. Classes are weekly and provided as support classes negotiated with course leaders and year leads. The cohort who tend to have priority are  Foundation program students, Year 1 and MA students following on from this Year 2 and 3 students receive support based on further negotiations with course teams. As such students can choose to attend, classes are not always timetabled or added to Moodle pages and other course information so this can be a challenge. As tutors we are keen to facilitate communication with those running courses to enable better engagement. Many of s also HPL staff.</a:t>
            </a:r>
          </a:p>
        </p:txBody>
      </p:sp>
      <p:sp>
        <p:nvSpPr>
          <p:cNvPr id="4" name="Slide Number Placeholder 3"/>
          <p:cNvSpPr>
            <a:spLocks noGrp="1"/>
          </p:cNvSpPr>
          <p:nvPr>
            <p:ph type="sldNum" sz="quarter" idx="5"/>
          </p:nvPr>
        </p:nvSpPr>
        <p:spPr/>
        <p:txBody>
          <a:bodyPr/>
          <a:lstStyle/>
          <a:p>
            <a:fld id="{7917C538-6F28-6F4E-A03D-08419AAA33DA}" type="slidenum">
              <a:rPr lang="en-US" smtClean="0"/>
              <a:t>1</a:t>
            </a:fld>
            <a:endParaRPr lang="en-US" dirty="0"/>
          </a:p>
        </p:txBody>
      </p:sp>
    </p:spTree>
    <p:extLst>
      <p:ext uri="{BB962C8B-B14F-4D97-AF65-F5344CB8AC3E}">
        <p14:creationId xmlns:p14="http://schemas.microsoft.com/office/powerpoint/2010/main" val="314591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chosen article by my colleague Dan Bernstein</a:t>
            </a:r>
          </a:p>
        </p:txBody>
      </p:sp>
      <p:sp>
        <p:nvSpPr>
          <p:cNvPr id="4" name="Slide Number Placeholder 3"/>
          <p:cNvSpPr>
            <a:spLocks noGrp="1"/>
          </p:cNvSpPr>
          <p:nvPr>
            <p:ph type="sldNum" sz="quarter" idx="5"/>
          </p:nvPr>
        </p:nvSpPr>
        <p:spPr/>
        <p:txBody>
          <a:bodyPr/>
          <a:lstStyle/>
          <a:p>
            <a:fld id="{7917C538-6F28-6F4E-A03D-08419AAA33DA}" type="slidenum">
              <a:rPr lang="en-US" smtClean="0"/>
              <a:t>2</a:t>
            </a:fld>
            <a:endParaRPr lang="en-US" dirty="0"/>
          </a:p>
        </p:txBody>
      </p:sp>
    </p:spTree>
    <p:extLst>
      <p:ext uri="{BB962C8B-B14F-4D97-AF65-F5344CB8AC3E}">
        <p14:creationId xmlns:p14="http://schemas.microsoft.com/office/powerpoint/2010/main" val="5471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examples of class content – as LD tutors we use unit briefs adapting content o develop academic English language and literacy skills </a:t>
            </a:r>
          </a:p>
        </p:txBody>
      </p:sp>
      <p:sp>
        <p:nvSpPr>
          <p:cNvPr id="4" name="Slide Number Placeholder 3"/>
          <p:cNvSpPr>
            <a:spLocks noGrp="1"/>
          </p:cNvSpPr>
          <p:nvPr>
            <p:ph type="sldNum" sz="quarter" idx="5"/>
          </p:nvPr>
        </p:nvSpPr>
        <p:spPr/>
        <p:txBody>
          <a:bodyPr/>
          <a:lstStyle/>
          <a:p>
            <a:fld id="{7917C538-6F28-6F4E-A03D-08419AAA33DA}" type="slidenum">
              <a:rPr lang="en-US" smtClean="0"/>
              <a:t>3</a:t>
            </a:fld>
            <a:endParaRPr lang="en-US" dirty="0"/>
          </a:p>
        </p:txBody>
      </p:sp>
    </p:spTree>
    <p:extLst>
      <p:ext uri="{BB962C8B-B14F-4D97-AF65-F5344CB8AC3E}">
        <p14:creationId xmlns:p14="http://schemas.microsoft.com/office/powerpoint/2010/main" val="77388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rgbClr val="000000"/>
                </a:solidFill>
                <a:effectLst/>
              </a:rPr>
              <a:t>Responses given to each example showed that interaction between student and teacher opened up a dialogue that may in fact not be so present face to face.</a:t>
            </a:r>
          </a:p>
          <a:p>
            <a:pPr marL="0" indent="0">
              <a:buNone/>
            </a:pPr>
            <a:endParaRPr lang="en-GB" sz="1200" dirty="0">
              <a:solidFill>
                <a:srgbClr val="000000"/>
              </a:solidFill>
              <a:effectLst/>
            </a:endParaRPr>
          </a:p>
          <a:p>
            <a:pPr marL="0" indent="0">
              <a:buNone/>
            </a:pPr>
            <a:r>
              <a:rPr lang="en-GB" sz="1200" dirty="0">
                <a:solidFill>
                  <a:srgbClr val="000000"/>
                </a:solidFill>
                <a:effectLst/>
              </a:rPr>
              <a:t>Students when asked questions responded to help the tutor understand their meaning. This can often be a barrier to communication face to face when students are not comfortable verbally expressing themselves. So, using Padlet allows for an easier exchange.</a:t>
            </a:r>
          </a:p>
          <a:p>
            <a:pPr marL="0" indent="0">
              <a:buNone/>
            </a:pPr>
            <a:endParaRPr lang="en-GB" sz="1200" dirty="0">
              <a:solidFill>
                <a:srgbClr val="000000"/>
              </a:solidFill>
              <a:effectLst/>
            </a:endParaRPr>
          </a:p>
          <a:p>
            <a:pPr marL="0" indent="0">
              <a:buNone/>
            </a:pPr>
            <a:r>
              <a:rPr lang="en-GB" sz="1200" dirty="0">
                <a:solidFill>
                  <a:srgbClr val="000000"/>
                </a:solidFill>
                <a:effectLst/>
              </a:rPr>
              <a:t>In particular student's who when asked to collaborate in a groups the output as a collective piece of work further allows for expression both creatively and with language.</a:t>
            </a:r>
          </a:p>
          <a:p>
            <a:endParaRPr lang="en-US" dirty="0"/>
          </a:p>
        </p:txBody>
      </p:sp>
      <p:sp>
        <p:nvSpPr>
          <p:cNvPr id="4" name="Slide Number Placeholder 3"/>
          <p:cNvSpPr>
            <a:spLocks noGrp="1"/>
          </p:cNvSpPr>
          <p:nvPr>
            <p:ph type="sldNum" sz="quarter" idx="5"/>
          </p:nvPr>
        </p:nvSpPr>
        <p:spPr/>
        <p:txBody>
          <a:bodyPr/>
          <a:lstStyle/>
          <a:p>
            <a:fld id="{7917C538-6F28-6F4E-A03D-08419AAA33DA}" type="slidenum">
              <a:rPr lang="en-US" smtClean="0"/>
              <a:t>4</a:t>
            </a:fld>
            <a:endParaRPr lang="en-US" dirty="0"/>
          </a:p>
        </p:txBody>
      </p:sp>
    </p:spTree>
    <p:extLst>
      <p:ext uri="{BB962C8B-B14F-4D97-AF65-F5344CB8AC3E}">
        <p14:creationId xmlns:p14="http://schemas.microsoft.com/office/powerpoint/2010/main" val="153459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points? How useful is Padlet? What are your experiences using Padlet? If you have not used it do you think you would?</a:t>
            </a:r>
          </a:p>
        </p:txBody>
      </p:sp>
      <p:sp>
        <p:nvSpPr>
          <p:cNvPr id="4" name="Slide Number Placeholder 3"/>
          <p:cNvSpPr>
            <a:spLocks noGrp="1"/>
          </p:cNvSpPr>
          <p:nvPr>
            <p:ph type="sldNum" sz="quarter" idx="5"/>
          </p:nvPr>
        </p:nvSpPr>
        <p:spPr/>
        <p:txBody>
          <a:bodyPr/>
          <a:lstStyle/>
          <a:p>
            <a:fld id="{7917C538-6F28-6F4E-A03D-08419AAA33DA}" type="slidenum">
              <a:rPr lang="en-US" smtClean="0"/>
              <a:t>5</a:t>
            </a:fld>
            <a:endParaRPr lang="en-US" dirty="0"/>
          </a:p>
        </p:txBody>
      </p:sp>
    </p:spTree>
    <p:extLst>
      <p:ext uri="{BB962C8B-B14F-4D97-AF65-F5344CB8AC3E}">
        <p14:creationId xmlns:p14="http://schemas.microsoft.com/office/powerpoint/2010/main" val="72378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710E-C6B1-2941-8E80-0B5354F19F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7E70222-D224-ED4D-A477-8752063C3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3B7BE03-8FEF-5348-9A8B-A9CC1558B968}"/>
              </a:ext>
            </a:extLst>
          </p:cNvPr>
          <p:cNvSpPr>
            <a:spLocks noGrp="1"/>
          </p:cNvSpPr>
          <p:nvPr>
            <p:ph type="dt" sz="half" idx="10"/>
          </p:nvPr>
        </p:nvSpPr>
        <p:spPr/>
        <p:txBody>
          <a:bodyPr/>
          <a:lstStyle/>
          <a:p>
            <a:fld id="{3EB2647B-5F16-B143-ADAF-D5A23DF7044E}" type="datetime1">
              <a:rPr lang="en-GB" smtClean="0"/>
              <a:t>17/01/2023</a:t>
            </a:fld>
            <a:endParaRPr lang="en-US" dirty="0"/>
          </a:p>
        </p:txBody>
      </p:sp>
      <p:sp>
        <p:nvSpPr>
          <p:cNvPr id="5" name="Footer Placeholder 4">
            <a:extLst>
              <a:ext uri="{FF2B5EF4-FFF2-40B4-BE49-F238E27FC236}">
                <a16:creationId xmlns:a16="http://schemas.microsoft.com/office/drawing/2014/main" id="{214DD5E6-1A65-0746-960A-A2C007AE3A62}"/>
              </a:ext>
            </a:extLst>
          </p:cNvPr>
          <p:cNvSpPr>
            <a:spLocks noGrp="1"/>
          </p:cNvSpPr>
          <p:nvPr>
            <p:ph type="ftr" sz="quarter" idx="11"/>
          </p:nvPr>
        </p:nvSpPr>
        <p:spPr/>
        <p:txBody>
          <a:bodyPr/>
          <a:lstStyle/>
          <a:p>
            <a:r>
              <a:rPr lang="en-US" dirty="0"/>
              <a:t>Jo McVey PG Cert Academic Practice</a:t>
            </a:r>
          </a:p>
        </p:txBody>
      </p:sp>
      <p:sp>
        <p:nvSpPr>
          <p:cNvPr id="6" name="Slide Number Placeholder 5">
            <a:extLst>
              <a:ext uri="{FF2B5EF4-FFF2-40B4-BE49-F238E27FC236}">
                <a16:creationId xmlns:a16="http://schemas.microsoft.com/office/drawing/2014/main" id="{F4E3F2F9-BCDE-8D45-A81B-67589AA6834A}"/>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418357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F788-9EFD-2F42-AB8B-C1B16929692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B87576-2740-E743-9F2B-A5173802E0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B2A3D0-706F-6A42-8F99-53ECDDB90AC0}"/>
              </a:ext>
            </a:extLst>
          </p:cNvPr>
          <p:cNvSpPr>
            <a:spLocks noGrp="1"/>
          </p:cNvSpPr>
          <p:nvPr>
            <p:ph type="dt" sz="half" idx="10"/>
          </p:nvPr>
        </p:nvSpPr>
        <p:spPr/>
        <p:txBody>
          <a:bodyPr/>
          <a:lstStyle/>
          <a:p>
            <a:fld id="{C8F3A564-C4CE-D54F-865B-30D14A1990D5}" type="datetime1">
              <a:rPr lang="en-GB" smtClean="0"/>
              <a:t>17/01/2023</a:t>
            </a:fld>
            <a:endParaRPr lang="en-US" dirty="0"/>
          </a:p>
        </p:txBody>
      </p:sp>
      <p:sp>
        <p:nvSpPr>
          <p:cNvPr id="5" name="Footer Placeholder 4">
            <a:extLst>
              <a:ext uri="{FF2B5EF4-FFF2-40B4-BE49-F238E27FC236}">
                <a16:creationId xmlns:a16="http://schemas.microsoft.com/office/drawing/2014/main" id="{541831E5-15C9-BC43-BCA3-0513D3C571FA}"/>
              </a:ext>
            </a:extLst>
          </p:cNvPr>
          <p:cNvSpPr>
            <a:spLocks noGrp="1"/>
          </p:cNvSpPr>
          <p:nvPr>
            <p:ph type="ftr" sz="quarter" idx="11"/>
          </p:nvPr>
        </p:nvSpPr>
        <p:spPr/>
        <p:txBody>
          <a:bodyPr/>
          <a:lstStyle/>
          <a:p>
            <a:r>
              <a:rPr lang="en-US" dirty="0"/>
              <a:t>Jo McVey PG Cert Academic Practice</a:t>
            </a:r>
          </a:p>
        </p:txBody>
      </p:sp>
      <p:sp>
        <p:nvSpPr>
          <p:cNvPr id="6" name="Slide Number Placeholder 5">
            <a:extLst>
              <a:ext uri="{FF2B5EF4-FFF2-40B4-BE49-F238E27FC236}">
                <a16:creationId xmlns:a16="http://schemas.microsoft.com/office/drawing/2014/main" id="{99FF7209-066B-A049-8405-470367E6F211}"/>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327322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0F56D6-9036-3845-B98B-6313E289A1E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02D040-DF72-C244-9F02-BFF2681275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4B131E-5AB7-A14E-935D-EE5F06180B52}"/>
              </a:ext>
            </a:extLst>
          </p:cNvPr>
          <p:cNvSpPr>
            <a:spLocks noGrp="1"/>
          </p:cNvSpPr>
          <p:nvPr>
            <p:ph type="dt" sz="half" idx="10"/>
          </p:nvPr>
        </p:nvSpPr>
        <p:spPr/>
        <p:txBody>
          <a:bodyPr/>
          <a:lstStyle/>
          <a:p>
            <a:fld id="{4993026F-19B9-084E-B640-CB9A6358D5BA}" type="datetime1">
              <a:rPr lang="en-GB" smtClean="0"/>
              <a:t>17/01/2023</a:t>
            </a:fld>
            <a:endParaRPr lang="en-US" dirty="0"/>
          </a:p>
        </p:txBody>
      </p:sp>
      <p:sp>
        <p:nvSpPr>
          <p:cNvPr id="5" name="Footer Placeholder 4">
            <a:extLst>
              <a:ext uri="{FF2B5EF4-FFF2-40B4-BE49-F238E27FC236}">
                <a16:creationId xmlns:a16="http://schemas.microsoft.com/office/drawing/2014/main" id="{0B486075-55FE-C649-9D56-12C6DA247F95}"/>
              </a:ext>
            </a:extLst>
          </p:cNvPr>
          <p:cNvSpPr>
            <a:spLocks noGrp="1"/>
          </p:cNvSpPr>
          <p:nvPr>
            <p:ph type="ftr" sz="quarter" idx="11"/>
          </p:nvPr>
        </p:nvSpPr>
        <p:spPr/>
        <p:txBody>
          <a:bodyPr/>
          <a:lstStyle/>
          <a:p>
            <a:r>
              <a:rPr lang="en-US" dirty="0"/>
              <a:t>Jo McVey PG Cert Academic Practice</a:t>
            </a:r>
          </a:p>
        </p:txBody>
      </p:sp>
      <p:sp>
        <p:nvSpPr>
          <p:cNvPr id="6" name="Slide Number Placeholder 5">
            <a:extLst>
              <a:ext uri="{FF2B5EF4-FFF2-40B4-BE49-F238E27FC236}">
                <a16:creationId xmlns:a16="http://schemas.microsoft.com/office/drawing/2014/main" id="{64E24DDB-E666-3648-9E8C-69741050AAAB}"/>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417899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D0AD-5EED-BF43-8E95-27E4142CB1B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72A5ED-DBC5-2349-892B-9DA3B7D4AC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A5D00F-3735-C347-BB28-31D4A4E5D48B}"/>
              </a:ext>
            </a:extLst>
          </p:cNvPr>
          <p:cNvSpPr>
            <a:spLocks noGrp="1"/>
          </p:cNvSpPr>
          <p:nvPr>
            <p:ph type="dt" sz="half" idx="10"/>
          </p:nvPr>
        </p:nvSpPr>
        <p:spPr/>
        <p:txBody>
          <a:bodyPr/>
          <a:lstStyle/>
          <a:p>
            <a:fld id="{9B2D5E2A-1227-454D-A399-C21A8B115B84}" type="datetime1">
              <a:rPr lang="en-GB" smtClean="0"/>
              <a:t>17/01/2023</a:t>
            </a:fld>
            <a:endParaRPr lang="en-US" dirty="0"/>
          </a:p>
        </p:txBody>
      </p:sp>
      <p:sp>
        <p:nvSpPr>
          <p:cNvPr id="5" name="Footer Placeholder 4">
            <a:extLst>
              <a:ext uri="{FF2B5EF4-FFF2-40B4-BE49-F238E27FC236}">
                <a16:creationId xmlns:a16="http://schemas.microsoft.com/office/drawing/2014/main" id="{86B532A8-DF98-DD47-A329-19E826F8401B}"/>
              </a:ext>
            </a:extLst>
          </p:cNvPr>
          <p:cNvSpPr>
            <a:spLocks noGrp="1"/>
          </p:cNvSpPr>
          <p:nvPr>
            <p:ph type="ftr" sz="quarter" idx="11"/>
          </p:nvPr>
        </p:nvSpPr>
        <p:spPr/>
        <p:txBody>
          <a:bodyPr/>
          <a:lstStyle/>
          <a:p>
            <a:r>
              <a:rPr lang="en-US" dirty="0"/>
              <a:t>Jo McVey PG Cert Academic Practice</a:t>
            </a:r>
          </a:p>
        </p:txBody>
      </p:sp>
      <p:sp>
        <p:nvSpPr>
          <p:cNvPr id="6" name="Slide Number Placeholder 5">
            <a:extLst>
              <a:ext uri="{FF2B5EF4-FFF2-40B4-BE49-F238E27FC236}">
                <a16:creationId xmlns:a16="http://schemas.microsoft.com/office/drawing/2014/main" id="{090BC6EC-9654-164E-9D27-CDAA7853513E}"/>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272059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8573-59F6-D641-9C9A-7F6771C520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A707C5-9110-124D-8DAB-85A9BD7EEE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EF8979-FC8D-604C-A5B5-717E549DD464}"/>
              </a:ext>
            </a:extLst>
          </p:cNvPr>
          <p:cNvSpPr>
            <a:spLocks noGrp="1"/>
          </p:cNvSpPr>
          <p:nvPr>
            <p:ph type="dt" sz="half" idx="10"/>
          </p:nvPr>
        </p:nvSpPr>
        <p:spPr/>
        <p:txBody>
          <a:bodyPr/>
          <a:lstStyle/>
          <a:p>
            <a:fld id="{DC18C405-16D1-5C41-9EE3-AB9E7AE8F263}" type="datetime1">
              <a:rPr lang="en-GB" smtClean="0"/>
              <a:t>17/01/2023</a:t>
            </a:fld>
            <a:endParaRPr lang="en-US" dirty="0"/>
          </a:p>
        </p:txBody>
      </p:sp>
      <p:sp>
        <p:nvSpPr>
          <p:cNvPr id="5" name="Footer Placeholder 4">
            <a:extLst>
              <a:ext uri="{FF2B5EF4-FFF2-40B4-BE49-F238E27FC236}">
                <a16:creationId xmlns:a16="http://schemas.microsoft.com/office/drawing/2014/main" id="{A3EA4BCC-9E74-3446-9079-4CC54F5F9936}"/>
              </a:ext>
            </a:extLst>
          </p:cNvPr>
          <p:cNvSpPr>
            <a:spLocks noGrp="1"/>
          </p:cNvSpPr>
          <p:nvPr>
            <p:ph type="ftr" sz="quarter" idx="11"/>
          </p:nvPr>
        </p:nvSpPr>
        <p:spPr/>
        <p:txBody>
          <a:bodyPr/>
          <a:lstStyle/>
          <a:p>
            <a:r>
              <a:rPr lang="en-US" dirty="0"/>
              <a:t>Jo McVey PG Cert Academic Practice</a:t>
            </a:r>
          </a:p>
        </p:txBody>
      </p:sp>
      <p:sp>
        <p:nvSpPr>
          <p:cNvPr id="6" name="Slide Number Placeholder 5">
            <a:extLst>
              <a:ext uri="{FF2B5EF4-FFF2-40B4-BE49-F238E27FC236}">
                <a16:creationId xmlns:a16="http://schemas.microsoft.com/office/drawing/2014/main" id="{37916CCF-760C-4B46-BE70-FEED6842E8AD}"/>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130349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7487-98EE-DC46-81D5-5A79B4B654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BC4D93-B43F-3E43-9890-68BFF9AA064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6EE8E4-7900-D741-AB03-187BCB2E8A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A109EA7-B4BF-024D-BF0E-DCDF05997215}"/>
              </a:ext>
            </a:extLst>
          </p:cNvPr>
          <p:cNvSpPr>
            <a:spLocks noGrp="1"/>
          </p:cNvSpPr>
          <p:nvPr>
            <p:ph type="dt" sz="half" idx="10"/>
          </p:nvPr>
        </p:nvSpPr>
        <p:spPr/>
        <p:txBody>
          <a:bodyPr/>
          <a:lstStyle/>
          <a:p>
            <a:fld id="{5E799EDF-B19D-E840-803B-295B294633AE}" type="datetime1">
              <a:rPr lang="en-GB" smtClean="0"/>
              <a:t>17/01/2023</a:t>
            </a:fld>
            <a:endParaRPr lang="en-US" dirty="0"/>
          </a:p>
        </p:txBody>
      </p:sp>
      <p:sp>
        <p:nvSpPr>
          <p:cNvPr id="6" name="Footer Placeholder 5">
            <a:extLst>
              <a:ext uri="{FF2B5EF4-FFF2-40B4-BE49-F238E27FC236}">
                <a16:creationId xmlns:a16="http://schemas.microsoft.com/office/drawing/2014/main" id="{B580C164-A831-E145-B1A1-D9785C8C3F82}"/>
              </a:ext>
            </a:extLst>
          </p:cNvPr>
          <p:cNvSpPr>
            <a:spLocks noGrp="1"/>
          </p:cNvSpPr>
          <p:nvPr>
            <p:ph type="ftr" sz="quarter" idx="11"/>
          </p:nvPr>
        </p:nvSpPr>
        <p:spPr/>
        <p:txBody>
          <a:bodyPr/>
          <a:lstStyle/>
          <a:p>
            <a:r>
              <a:rPr lang="en-US" dirty="0"/>
              <a:t>Jo McVey PG Cert Academic Practice</a:t>
            </a:r>
          </a:p>
        </p:txBody>
      </p:sp>
      <p:sp>
        <p:nvSpPr>
          <p:cNvPr id="7" name="Slide Number Placeholder 6">
            <a:extLst>
              <a:ext uri="{FF2B5EF4-FFF2-40B4-BE49-F238E27FC236}">
                <a16:creationId xmlns:a16="http://schemas.microsoft.com/office/drawing/2014/main" id="{3C29D4EC-06E0-A94B-86FC-D7C71AEBC814}"/>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2804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330B-5B01-5748-AC1C-FAE4ED1B809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8CEE8-6022-0643-B006-32FD8811E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EFEAC77-EB2E-464A-8FC3-74ED008E84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8BDB241-6C31-CB4A-BD24-DCF0E3E01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D2E167-0188-F142-BDD0-6C101058845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1F3EB52-CC51-8444-B432-35E3FA331079}"/>
              </a:ext>
            </a:extLst>
          </p:cNvPr>
          <p:cNvSpPr>
            <a:spLocks noGrp="1"/>
          </p:cNvSpPr>
          <p:nvPr>
            <p:ph type="dt" sz="half" idx="10"/>
          </p:nvPr>
        </p:nvSpPr>
        <p:spPr/>
        <p:txBody>
          <a:bodyPr/>
          <a:lstStyle/>
          <a:p>
            <a:fld id="{51FA194C-EFC6-154D-A268-D452DB15E4F5}" type="datetime1">
              <a:rPr lang="en-GB" smtClean="0"/>
              <a:t>17/01/2023</a:t>
            </a:fld>
            <a:endParaRPr lang="en-US" dirty="0"/>
          </a:p>
        </p:txBody>
      </p:sp>
      <p:sp>
        <p:nvSpPr>
          <p:cNvPr id="8" name="Footer Placeholder 7">
            <a:extLst>
              <a:ext uri="{FF2B5EF4-FFF2-40B4-BE49-F238E27FC236}">
                <a16:creationId xmlns:a16="http://schemas.microsoft.com/office/drawing/2014/main" id="{FE5FBEA9-3074-3D47-B839-C76A7F0D86ED}"/>
              </a:ext>
            </a:extLst>
          </p:cNvPr>
          <p:cNvSpPr>
            <a:spLocks noGrp="1"/>
          </p:cNvSpPr>
          <p:nvPr>
            <p:ph type="ftr" sz="quarter" idx="11"/>
          </p:nvPr>
        </p:nvSpPr>
        <p:spPr/>
        <p:txBody>
          <a:bodyPr/>
          <a:lstStyle/>
          <a:p>
            <a:r>
              <a:rPr lang="en-US" dirty="0"/>
              <a:t>Jo McVey PG Cert Academic Practice</a:t>
            </a:r>
          </a:p>
        </p:txBody>
      </p:sp>
      <p:sp>
        <p:nvSpPr>
          <p:cNvPr id="9" name="Slide Number Placeholder 8">
            <a:extLst>
              <a:ext uri="{FF2B5EF4-FFF2-40B4-BE49-F238E27FC236}">
                <a16:creationId xmlns:a16="http://schemas.microsoft.com/office/drawing/2014/main" id="{5E4CDE56-CBC5-594F-89D7-C0A8C2748162}"/>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279044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D4FF-95CD-E64F-AB04-7F64E7F88E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6DCD341-21E9-6F4D-8A9E-EB62E694943E}"/>
              </a:ext>
            </a:extLst>
          </p:cNvPr>
          <p:cNvSpPr>
            <a:spLocks noGrp="1"/>
          </p:cNvSpPr>
          <p:nvPr>
            <p:ph type="dt" sz="half" idx="10"/>
          </p:nvPr>
        </p:nvSpPr>
        <p:spPr/>
        <p:txBody>
          <a:bodyPr/>
          <a:lstStyle/>
          <a:p>
            <a:fld id="{58C0B785-0560-7A4D-A828-8F66D986908E}" type="datetime1">
              <a:rPr lang="en-GB" smtClean="0"/>
              <a:t>17/01/2023</a:t>
            </a:fld>
            <a:endParaRPr lang="en-US" dirty="0"/>
          </a:p>
        </p:txBody>
      </p:sp>
      <p:sp>
        <p:nvSpPr>
          <p:cNvPr id="4" name="Footer Placeholder 3">
            <a:extLst>
              <a:ext uri="{FF2B5EF4-FFF2-40B4-BE49-F238E27FC236}">
                <a16:creationId xmlns:a16="http://schemas.microsoft.com/office/drawing/2014/main" id="{871D66BD-CB18-E74F-9BD2-E8713D084158}"/>
              </a:ext>
            </a:extLst>
          </p:cNvPr>
          <p:cNvSpPr>
            <a:spLocks noGrp="1"/>
          </p:cNvSpPr>
          <p:nvPr>
            <p:ph type="ftr" sz="quarter" idx="11"/>
          </p:nvPr>
        </p:nvSpPr>
        <p:spPr/>
        <p:txBody>
          <a:bodyPr/>
          <a:lstStyle/>
          <a:p>
            <a:r>
              <a:rPr lang="en-US" dirty="0"/>
              <a:t>Jo McVey PG Cert Academic Practice</a:t>
            </a:r>
          </a:p>
        </p:txBody>
      </p:sp>
      <p:sp>
        <p:nvSpPr>
          <p:cNvPr id="5" name="Slide Number Placeholder 4">
            <a:extLst>
              <a:ext uri="{FF2B5EF4-FFF2-40B4-BE49-F238E27FC236}">
                <a16:creationId xmlns:a16="http://schemas.microsoft.com/office/drawing/2014/main" id="{5ABF2CDA-6AF2-0249-BED7-12A55CDDB5F7}"/>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29083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50D1C-8AE0-A249-9675-B293194351E4}"/>
              </a:ext>
            </a:extLst>
          </p:cNvPr>
          <p:cNvSpPr>
            <a:spLocks noGrp="1"/>
          </p:cNvSpPr>
          <p:nvPr>
            <p:ph type="dt" sz="half" idx="10"/>
          </p:nvPr>
        </p:nvSpPr>
        <p:spPr/>
        <p:txBody>
          <a:bodyPr/>
          <a:lstStyle/>
          <a:p>
            <a:fld id="{C31D3B54-BD36-9B42-89CB-CF805AACD317}" type="datetime1">
              <a:rPr lang="en-GB" smtClean="0"/>
              <a:t>17/01/2023</a:t>
            </a:fld>
            <a:endParaRPr lang="en-US" dirty="0"/>
          </a:p>
        </p:txBody>
      </p:sp>
      <p:sp>
        <p:nvSpPr>
          <p:cNvPr id="3" name="Footer Placeholder 2">
            <a:extLst>
              <a:ext uri="{FF2B5EF4-FFF2-40B4-BE49-F238E27FC236}">
                <a16:creationId xmlns:a16="http://schemas.microsoft.com/office/drawing/2014/main" id="{13F74432-6E4A-E842-88E7-E2529E692CF6}"/>
              </a:ext>
            </a:extLst>
          </p:cNvPr>
          <p:cNvSpPr>
            <a:spLocks noGrp="1"/>
          </p:cNvSpPr>
          <p:nvPr>
            <p:ph type="ftr" sz="quarter" idx="11"/>
          </p:nvPr>
        </p:nvSpPr>
        <p:spPr/>
        <p:txBody>
          <a:bodyPr/>
          <a:lstStyle/>
          <a:p>
            <a:r>
              <a:rPr lang="en-US" dirty="0"/>
              <a:t>Jo McVey PG Cert Academic Practice</a:t>
            </a:r>
          </a:p>
        </p:txBody>
      </p:sp>
      <p:sp>
        <p:nvSpPr>
          <p:cNvPr id="4" name="Slide Number Placeholder 3">
            <a:extLst>
              <a:ext uri="{FF2B5EF4-FFF2-40B4-BE49-F238E27FC236}">
                <a16:creationId xmlns:a16="http://schemas.microsoft.com/office/drawing/2014/main" id="{08DD24CF-4ECA-904E-9EAE-D1DBE35B53A4}"/>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129309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9C5D-ABDB-624E-B17E-61E8A83A50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BE0EBC1-4B43-A044-8B51-CA242F5C0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00763F0-7D7B-E64B-9C8B-E961A873E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D4129A-F55B-2E44-97EB-27E86CA87AD1}"/>
              </a:ext>
            </a:extLst>
          </p:cNvPr>
          <p:cNvSpPr>
            <a:spLocks noGrp="1"/>
          </p:cNvSpPr>
          <p:nvPr>
            <p:ph type="dt" sz="half" idx="10"/>
          </p:nvPr>
        </p:nvSpPr>
        <p:spPr/>
        <p:txBody>
          <a:bodyPr/>
          <a:lstStyle/>
          <a:p>
            <a:fld id="{F5BBAD6D-8357-0647-856A-8F2817DEBBA7}" type="datetime1">
              <a:rPr lang="en-GB" smtClean="0"/>
              <a:t>17/01/2023</a:t>
            </a:fld>
            <a:endParaRPr lang="en-US" dirty="0"/>
          </a:p>
        </p:txBody>
      </p:sp>
      <p:sp>
        <p:nvSpPr>
          <p:cNvPr id="6" name="Footer Placeholder 5">
            <a:extLst>
              <a:ext uri="{FF2B5EF4-FFF2-40B4-BE49-F238E27FC236}">
                <a16:creationId xmlns:a16="http://schemas.microsoft.com/office/drawing/2014/main" id="{BF04130E-3EB2-DD44-92ED-45A7722F547C}"/>
              </a:ext>
            </a:extLst>
          </p:cNvPr>
          <p:cNvSpPr>
            <a:spLocks noGrp="1"/>
          </p:cNvSpPr>
          <p:nvPr>
            <p:ph type="ftr" sz="quarter" idx="11"/>
          </p:nvPr>
        </p:nvSpPr>
        <p:spPr/>
        <p:txBody>
          <a:bodyPr/>
          <a:lstStyle/>
          <a:p>
            <a:r>
              <a:rPr lang="en-US" dirty="0"/>
              <a:t>Jo McVey PG Cert Academic Practice</a:t>
            </a:r>
          </a:p>
        </p:txBody>
      </p:sp>
      <p:sp>
        <p:nvSpPr>
          <p:cNvPr id="7" name="Slide Number Placeholder 6">
            <a:extLst>
              <a:ext uri="{FF2B5EF4-FFF2-40B4-BE49-F238E27FC236}">
                <a16:creationId xmlns:a16="http://schemas.microsoft.com/office/drawing/2014/main" id="{38E210CE-B443-584C-B4D1-019B4700964D}"/>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40498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FD36-893A-1E4F-A667-0C92118281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3EA41CB-AA50-9E4B-A689-CA455FE11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A622D26-513D-3A40-BA11-E5A632801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8A8678-1723-1441-94A1-19AFFA1FC558}"/>
              </a:ext>
            </a:extLst>
          </p:cNvPr>
          <p:cNvSpPr>
            <a:spLocks noGrp="1"/>
          </p:cNvSpPr>
          <p:nvPr>
            <p:ph type="dt" sz="half" idx="10"/>
          </p:nvPr>
        </p:nvSpPr>
        <p:spPr/>
        <p:txBody>
          <a:bodyPr/>
          <a:lstStyle/>
          <a:p>
            <a:fld id="{22F3E9B7-1573-B544-9CA0-4C4E5177EC83}" type="datetime1">
              <a:rPr lang="en-GB" smtClean="0"/>
              <a:t>17/01/2023</a:t>
            </a:fld>
            <a:endParaRPr lang="en-US" dirty="0"/>
          </a:p>
        </p:txBody>
      </p:sp>
      <p:sp>
        <p:nvSpPr>
          <p:cNvPr id="6" name="Footer Placeholder 5">
            <a:extLst>
              <a:ext uri="{FF2B5EF4-FFF2-40B4-BE49-F238E27FC236}">
                <a16:creationId xmlns:a16="http://schemas.microsoft.com/office/drawing/2014/main" id="{3F7B3BC8-FCDF-A944-8ECC-CAD21B51CCFE}"/>
              </a:ext>
            </a:extLst>
          </p:cNvPr>
          <p:cNvSpPr>
            <a:spLocks noGrp="1"/>
          </p:cNvSpPr>
          <p:nvPr>
            <p:ph type="ftr" sz="quarter" idx="11"/>
          </p:nvPr>
        </p:nvSpPr>
        <p:spPr/>
        <p:txBody>
          <a:bodyPr/>
          <a:lstStyle/>
          <a:p>
            <a:r>
              <a:rPr lang="en-US" dirty="0"/>
              <a:t>Jo McVey PG Cert Academic Practice</a:t>
            </a:r>
          </a:p>
        </p:txBody>
      </p:sp>
      <p:sp>
        <p:nvSpPr>
          <p:cNvPr id="7" name="Slide Number Placeholder 6">
            <a:extLst>
              <a:ext uri="{FF2B5EF4-FFF2-40B4-BE49-F238E27FC236}">
                <a16:creationId xmlns:a16="http://schemas.microsoft.com/office/drawing/2014/main" id="{DD56ABF4-135E-D440-8503-0DE9C473F66E}"/>
              </a:ext>
            </a:extLst>
          </p:cNvPr>
          <p:cNvSpPr>
            <a:spLocks noGrp="1"/>
          </p:cNvSpPr>
          <p:nvPr>
            <p:ph type="sldNum" sz="quarter" idx="12"/>
          </p:nvPr>
        </p:nvSpPr>
        <p:spPr/>
        <p:txBody>
          <a:bodyPr/>
          <a:lstStyle/>
          <a:p>
            <a:fld id="{453A8AB0-471B-DF46-A369-E9498E60E20A}" type="slidenum">
              <a:rPr lang="en-US" smtClean="0"/>
              <a:t>‹#›</a:t>
            </a:fld>
            <a:endParaRPr lang="en-US" dirty="0"/>
          </a:p>
        </p:txBody>
      </p:sp>
    </p:spTree>
    <p:extLst>
      <p:ext uri="{BB962C8B-B14F-4D97-AF65-F5344CB8AC3E}">
        <p14:creationId xmlns:p14="http://schemas.microsoft.com/office/powerpoint/2010/main" val="92097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4EED5-A2BB-6B43-B81C-ABBEA149F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42BD9A-B691-4E49-8989-7A0C6C1B5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726A13-105C-9B49-9FD6-174DB168F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8706B-E779-584C-8C65-E49338EFB603}" type="datetime1">
              <a:rPr lang="en-GB" smtClean="0"/>
              <a:t>17/01/2023</a:t>
            </a:fld>
            <a:endParaRPr lang="en-US" dirty="0"/>
          </a:p>
        </p:txBody>
      </p:sp>
      <p:sp>
        <p:nvSpPr>
          <p:cNvPr id="5" name="Footer Placeholder 4">
            <a:extLst>
              <a:ext uri="{FF2B5EF4-FFF2-40B4-BE49-F238E27FC236}">
                <a16:creationId xmlns:a16="http://schemas.microsoft.com/office/drawing/2014/main" id="{EC46DBB7-66FF-D849-8945-803AF9E69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Jo McVey PG Cert Academic Practice</a:t>
            </a:r>
          </a:p>
        </p:txBody>
      </p:sp>
      <p:sp>
        <p:nvSpPr>
          <p:cNvPr id="6" name="Slide Number Placeholder 5">
            <a:extLst>
              <a:ext uri="{FF2B5EF4-FFF2-40B4-BE49-F238E27FC236}">
                <a16:creationId xmlns:a16="http://schemas.microsoft.com/office/drawing/2014/main" id="{430CB475-3D6A-3746-A69B-2D7B885F2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A8AB0-471B-DF46-A369-E9498E60E20A}" type="slidenum">
              <a:rPr lang="en-US" smtClean="0"/>
              <a:t>‹#›</a:t>
            </a:fld>
            <a:endParaRPr lang="en-US" dirty="0"/>
          </a:p>
        </p:txBody>
      </p:sp>
    </p:spTree>
    <p:extLst>
      <p:ext uri="{BB962C8B-B14F-4D97-AF65-F5344CB8AC3E}">
        <p14:creationId xmlns:p14="http://schemas.microsoft.com/office/powerpoint/2010/main" val="129071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88F9-E440-45DE-A776-9609EB590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79F30B-3C38-0E4B-8421-241A4CC327F5}"/>
              </a:ext>
            </a:extLst>
          </p:cNvPr>
          <p:cNvSpPr>
            <a:spLocks noGrp="1"/>
          </p:cNvSpPr>
          <p:nvPr>
            <p:ph type="ctrTitle"/>
          </p:nvPr>
        </p:nvSpPr>
        <p:spPr>
          <a:xfrm>
            <a:off x="838199" y="364382"/>
            <a:ext cx="11150339" cy="1103471"/>
          </a:xfrm>
        </p:spPr>
        <p:txBody>
          <a:bodyPr>
            <a:noAutofit/>
          </a:bodyPr>
          <a:lstStyle/>
          <a:p>
            <a:pPr algn="l"/>
            <a:r>
              <a:rPr lang="en-US" sz="3600" dirty="0">
                <a:latin typeface="Lucida Console" panose="020B0609040504020204" pitchFamily="49" charset="0"/>
              </a:rPr>
              <a:t>Jo McVey</a:t>
            </a:r>
            <a:br>
              <a:rPr lang="en-US" sz="3600" dirty="0">
                <a:latin typeface="American Typewriter" panose="02090604020004020304" pitchFamily="18" charset="77"/>
              </a:rPr>
            </a:br>
            <a:r>
              <a:rPr lang="en-US" sz="3600" dirty="0">
                <a:latin typeface="Lucida Console" panose="020B0609040504020204" pitchFamily="49" charset="0"/>
              </a:rPr>
              <a:t>Language Development Tutor</a:t>
            </a:r>
          </a:p>
        </p:txBody>
      </p:sp>
      <p:sp>
        <p:nvSpPr>
          <p:cNvPr id="3" name="Subtitle 2">
            <a:extLst>
              <a:ext uri="{FF2B5EF4-FFF2-40B4-BE49-F238E27FC236}">
                <a16:creationId xmlns:a16="http://schemas.microsoft.com/office/drawing/2014/main" id="{AEA102E7-69F6-2847-AD32-3D31C2E90865}"/>
              </a:ext>
            </a:extLst>
          </p:cNvPr>
          <p:cNvSpPr>
            <a:spLocks noGrp="1"/>
          </p:cNvSpPr>
          <p:nvPr>
            <p:ph type="subTitle" idx="1"/>
          </p:nvPr>
        </p:nvSpPr>
        <p:spPr>
          <a:xfrm>
            <a:off x="838199" y="1832235"/>
            <a:ext cx="3936557" cy="4620353"/>
          </a:xfrm>
        </p:spPr>
        <p:txBody>
          <a:bodyPr>
            <a:normAutofit/>
          </a:bodyPr>
          <a:lstStyle/>
          <a:p>
            <a:pPr algn="l"/>
            <a:r>
              <a:rPr lang="en-US" dirty="0"/>
              <a:t>Teach at all colleges, currently based mainly at </a:t>
            </a:r>
            <a:r>
              <a:rPr lang="en-US" dirty="0" err="1"/>
              <a:t>Camberwell</a:t>
            </a:r>
            <a:r>
              <a:rPr lang="en-US" dirty="0"/>
              <a:t> College of Art.</a:t>
            </a:r>
          </a:p>
          <a:p>
            <a:pPr algn="l"/>
            <a:endParaRPr lang="en-US" dirty="0"/>
          </a:p>
          <a:p>
            <a:pPr algn="l"/>
            <a:r>
              <a:rPr lang="en-US" dirty="0"/>
              <a:t>Develop academic English language and literary skills </a:t>
            </a:r>
          </a:p>
          <a:p>
            <a:pPr algn="l"/>
            <a:endParaRPr lang="en-US" dirty="0"/>
          </a:p>
          <a:p>
            <a:pPr algn="l"/>
            <a:r>
              <a:rPr lang="en-US" dirty="0"/>
              <a:t>MA Education Culture Language and Identity</a:t>
            </a:r>
          </a:p>
          <a:p>
            <a:pPr algn="l"/>
            <a:endParaRPr lang="en-US" dirty="0"/>
          </a:p>
          <a:p>
            <a:pPr algn="l"/>
            <a:r>
              <a:rPr lang="en-US" dirty="0"/>
              <a:t>Background in Graphic Design</a:t>
            </a:r>
          </a:p>
        </p:txBody>
      </p:sp>
      <p:pic>
        <p:nvPicPr>
          <p:cNvPr id="5" name="Picture 4" descr="A picture containing text, building, road, outdoor&#10;&#10;Description automatically generated">
            <a:extLst>
              <a:ext uri="{FF2B5EF4-FFF2-40B4-BE49-F238E27FC236}">
                <a16:creationId xmlns:a16="http://schemas.microsoft.com/office/drawing/2014/main" id="{E9196B2F-C2B3-0B40-B3C2-CDC8CF165D20}"/>
              </a:ext>
            </a:extLst>
          </p:cNvPr>
          <p:cNvPicPr>
            <a:picLocks noChangeAspect="1"/>
          </p:cNvPicPr>
          <p:nvPr/>
        </p:nvPicPr>
        <p:blipFill rotWithShape="1">
          <a:blip r:embed="rId3"/>
          <a:srcRect l="9288" r="11049" b="1"/>
          <a:stretch/>
        </p:blipFill>
        <p:spPr>
          <a:xfrm>
            <a:off x="5197324" y="1560239"/>
            <a:ext cx="3309228" cy="2336620"/>
          </a:xfrm>
          <a:prstGeom prst="rect">
            <a:avLst/>
          </a:prstGeom>
        </p:spPr>
      </p:pic>
      <p:pic>
        <p:nvPicPr>
          <p:cNvPr id="24" name="Picture 23" descr="A picture containing outdoor, resort, shore&#10;&#10;Description automatically generated">
            <a:extLst>
              <a:ext uri="{FF2B5EF4-FFF2-40B4-BE49-F238E27FC236}">
                <a16:creationId xmlns:a16="http://schemas.microsoft.com/office/drawing/2014/main" id="{5A57D9AA-86F9-1841-858A-27101BFDE50B}"/>
              </a:ext>
            </a:extLst>
          </p:cNvPr>
          <p:cNvPicPr>
            <a:picLocks noChangeAspect="1"/>
          </p:cNvPicPr>
          <p:nvPr/>
        </p:nvPicPr>
        <p:blipFill rotWithShape="1">
          <a:blip r:embed="rId4"/>
          <a:srcRect l="15293" r="28252"/>
          <a:stretch/>
        </p:blipFill>
        <p:spPr>
          <a:xfrm>
            <a:off x="8699079" y="1680651"/>
            <a:ext cx="3309228" cy="2216208"/>
          </a:xfrm>
          <a:prstGeom prst="rect">
            <a:avLst/>
          </a:prstGeom>
        </p:spPr>
      </p:pic>
      <p:pic>
        <p:nvPicPr>
          <p:cNvPr id="7" name="Picture 6" descr="A group of people sitting on a bench in front of a building&#10;&#10;Description automatically generated with medium confidence">
            <a:extLst>
              <a:ext uri="{FF2B5EF4-FFF2-40B4-BE49-F238E27FC236}">
                <a16:creationId xmlns:a16="http://schemas.microsoft.com/office/drawing/2014/main" id="{5D482C0B-4C41-D948-A1CA-88A35CBA0207}"/>
              </a:ext>
            </a:extLst>
          </p:cNvPr>
          <p:cNvPicPr>
            <a:picLocks noChangeAspect="1"/>
          </p:cNvPicPr>
          <p:nvPr/>
        </p:nvPicPr>
        <p:blipFill rotWithShape="1">
          <a:blip r:embed="rId5"/>
          <a:srcRect r="4667" b="1"/>
          <a:stretch/>
        </p:blipFill>
        <p:spPr>
          <a:xfrm>
            <a:off x="5197324" y="4071116"/>
            <a:ext cx="2142837" cy="1495753"/>
          </a:xfrm>
          <a:prstGeom prst="rect">
            <a:avLst/>
          </a:prstGeom>
        </p:spPr>
      </p:pic>
      <p:pic>
        <p:nvPicPr>
          <p:cNvPr id="11" name="Picture 10" descr="A large brick building with a sign on it&#10;&#10;Description automatically generated with medium confidence">
            <a:extLst>
              <a:ext uri="{FF2B5EF4-FFF2-40B4-BE49-F238E27FC236}">
                <a16:creationId xmlns:a16="http://schemas.microsoft.com/office/drawing/2014/main" id="{1BA5AF5E-3139-F544-8961-58443F1395C6}"/>
              </a:ext>
            </a:extLst>
          </p:cNvPr>
          <p:cNvPicPr>
            <a:picLocks noChangeAspect="1"/>
          </p:cNvPicPr>
          <p:nvPr/>
        </p:nvPicPr>
        <p:blipFill rotWithShape="1">
          <a:blip r:embed="rId6"/>
          <a:srcRect l="2155" r="6045" b="-6"/>
          <a:stretch/>
        </p:blipFill>
        <p:spPr>
          <a:xfrm>
            <a:off x="7521512" y="4068995"/>
            <a:ext cx="2142837" cy="1476498"/>
          </a:xfrm>
          <a:prstGeom prst="rect">
            <a:avLst/>
          </a:prstGeom>
        </p:spPr>
      </p:pic>
      <p:pic>
        <p:nvPicPr>
          <p:cNvPr id="22" name="Picture 21" descr="A picture containing text, outdoor, sky, building&#10;&#10;Description automatically generated">
            <a:extLst>
              <a:ext uri="{FF2B5EF4-FFF2-40B4-BE49-F238E27FC236}">
                <a16:creationId xmlns:a16="http://schemas.microsoft.com/office/drawing/2014/main" id="{82EC132C-1FB6-3840-AA43-44EBE134E276}"/>
              </a:ext>
            </a:extLst>
          </p:cNvPr>
          <p:cNvPicPr>
            <a:picLocks noChangeAspect="1"/>
          </p:cNvPicPr>
          <p:nvPr/>
        </p:nvPicPr>
        <p:blipFill rotWithShape="1">
          <a:blip r:embed="rId7"/>
          <a:srcRect l="11002" r="9332" b="-5"/>
          <a:stretch/>
        </p:blipFill>
        <p:spPr>
          <a:xfrm>
            <a:off x="9845701" y="4066861"/>
            <a:ext cx="2142837" cy="1520384"/>
          </a:xfrm>
          <a:prstGeom prst="rect">
            <a:avLst/>
          </a:prstGeom>
        </p:spPr>
      </p:pic>
    </p:spTree>
    <p:extLst>
      <p:ext uri="{BB962C8B-B14F-4D97-AF65-F5344CB8AC3E}">
        <p14:creationId xmlns:p14="http://schemas.microsoft.com/office/powerpoint/2010/main" val="165329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4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400"/>
                                        <p:tgtEl>
                                          <p:spTgt spid="3">
                                            <p:txEl>
                                              <p:pRg st="6" end="6"/>
                                            </p:txEl>
                                          </p:spTgt>
                                        </p:tgtEl>
                                      </p:cBhvr>
                                    </p:animEffect>
                                  </p:childTnLst>
                                </p:cTn>
                              </p:par>
                              <p:par>
                                <p:cTn id="23" presetID="10" presetClass="entr" presetSubtype="0" fill="hold" grpId="0" nodeType="with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3BD12E-A6E0-BC4C-882D-713EF6DC0837}"/>
              </a:ext>
            </a:extLst>
          </p:cNvPr>
          <p:cNvSpPr>
            <a:spLocks noGrp="1"/>
          </p:cNvSpPr>
          <p:nvPr>
            <p:ph type="title"/>
          </p:nvPr>
        </p:nvSpPr>
        <p:spPr>
          <a:xfrm>
            <a:off x="835155" y="553453"/>
            <a:ext cx="3986155" cy="878305"/>
          </a:xfrm>
        </p:spPr>
        <p:txBody>
          <a:bodyPr vert="horz" lIns="91440" tIns="45720" rIns="91440" bIns="45720" rtlCol="0" anchor="b">
            <a:normAutofit fontScale="90000"/>
          </a:bodyPr>
          <a:lstStyle/>
          <a:p>
            <a:r>
              <a:rPr lang="en-US" sz="4000" kern="1200" dirty="0">
                <a:solidFill>
                  <a:schemeClr val="tx1"/>
                </a:solidFill>
                <a:latin typeface="Lucida Console" panose="020B0609040504020204" pitchFamily="49" charset="0"/>
              </a:rPr>
              <a:t>Spark Journal</a:t>
            </a:r>
          </a:p>
        </p:txBody>
      </p:sp>
      <p:pic>
        <p:nvPicPr>
          <p:cNvPr id="10" name="Picture 9" descr="Text&#10;&#10;Description automatically generated">
            <a:extLst>
              <a:ext uri="{FF2B5EF4-FFF2-40B4-BE49-F238E27FC236}">
                <a16:creationId xmlns:a16="http://schemas.microsoft.com/office/drawing/2014/main" id="{F373DAE5-4F23-5849-B13F-7687DC157DA3}"/>
              </a:ext>
            </a:extLst>
          </p:cNvPr>
          <p:cNvPicPr>
            <a:picLocks noChangeAspect="1"/>
          </p:cNvPicPr>
          <p:nvPr/>
        </p:nvPicPr>
        <p:blipFill rotWithShape="1">
          <a:blip r:embed="rId3"/>
          <a:srcRect l="1561" r="3722" b="-2"/>
          <a:stretch/>
        </p:blipFill>
        <p:spPr>
          <a:xfrm>
            <a:off x="5322020" y="795989"/>
            <a:ext cx="6031780" cy="2324465"/>
          </a:xfrm>
          <a:prstGeom prst="rect">
            <a:avLst/>
          </a:prstGeom>
        </p:spPr>
      </p:pic>
      <p:sp>
        <p:nvSpPr>
          <p:cNvPr id="7" name="Content Placeholder 6">
            <a:extLst>
              <a:ext uri="{FF2B5EF4-FFF2-40B4-BE49-F238E27FC236}">
                <a16:creationId xmlns:a16="http://schemas.microsoft.com/office/drawing/2014/main" id="{10A1AF9D-7DD6-B849-89E9-AF14307B5104}"/>
              </a:ext>
            </a:extLst>
          </p:cNvPr>
          <p:cNvSpPr>
            <a:spLocks noGrp="1"/>
          </p:cNvSpPr>
          <p:nvPr>
            <p:ph sz="half" idx="1"/>
          </p:nvPr>
        </p:nvSpPr>
        <p:spPr>
          <a:xfrm>
            <a:off x="835155" y="1828800"/>
            <a:ext cx="3986155" cy="4285958"/>
          </a:xfrm>
        </p:spPr>
        <p:txBody>
          <a:bodyPr vert="horz" lIns="91440" tIns="45720" rIns="91440" bIns="45720" rtlCol="0">
            <a:normAutofit/>
          </a:bodyPr>
          <a:lstStyle/>
          <a:p>
            <a:pPr marL="0" indent="0">
              <a:buNone/>
            </a:pPr>
            <a:r>
              <a:rPr lang="en-US" sz="2400" dirty="0">
                <a:effectLst/>
              </a:rPr>
              <a:t>The article looks at using Padlet the interactive ‘notice board style’ application for online classes. </a:t>
            </a:r>
          </a:p>
          <a:p>
            <a:pPr marL="0" indent="0">
              <a:buNone/>
            </a:pPr>
            <a:endParaRPr lang="en-US" sz="2400" dirty="0">
              <a:effectLst/>
            </a:endParaRPr>
          </a:p>
          <a:p>
            <a:pPr marL="0" indent="0">
              <a:buNone/>
            </a:pPr>
            <a:r>
              <a:rPr lang="en-US" sz="2400" dirty="0">
                <a:effectLst/>
              </a:rPr>
              <a:t>The research examines how academic English language tutors can use this new creative opportunity provided by moving to online teaching during the Pandemic.</a:t>
            </a:r>
          </a:p>
          <a:p>
            <a:pPr marL="0"/>
            <a:endParaRPr lang="en-US" sz="1700" dirty="0"/>
          </a:p>
        </p:txBody>
      </p:sp>
      <p:pic>
        <p:nvPicPr>
          <p:cNvPr id="8" name="Content Placeholder 7" descr="Graphical user interface, website&#10;&#10;Description automatically generated">
            <a:extLst>
              <a:ext uri="{FF2B5EF4-FFF2-40B4-BE49-F238E27FC236}">
                <a16:creationId xmlns:a16="http://schemas.microsoft.com/office/drawing/2014/main" id="{55D53AC8-FD2B-F644-8B5B-E1319507F787}"/>
              </a:ext>
            </a:extLst>
          </p:cNvPr>
          <p:cNvPicPr>
            <a:picLocks noGrp="1" noChangeAspect="1"/>
          </p:cNvPicPr>
          <p:nvPr>
            <p:ph sz="half" idx="2"/>
          </p:nvPr>
        </p:nvPicPr>
        <p:blipFill rotWithShape="1">
          <a:blip r:embed="rId4"/>
          <a:srcRect t="730" r="1" b="137"/>
          <a:stretch/>
        </p:blipFill>
        <p:spPr>
          <a:xfrm>
            <a:off x="6042338" y="3429000"/>
            <a:ext cx="4042866" cy="1991320"/>
          </a:xfrm>
          <a:prstGeom prst="rect">
            <a:avLst/>
          </a:prstGeom>
        </p:spPr>
      </p:pic>
      <p:sp>
        <p:nvSpPr>
          <p:cNvPr id="11" name="Footer Placeholder 10">
            <a:extLst>
              <a:ext uri="{FF2B5EF4-FFF2-40B4-BE49-F238E27FC236}">
                <a16:creationId xmlns:a16="http://schemas.microsoft.com/office/drawing/2014/main" id="{B2E8FFEB-D5D4-D843-9A70-A830D7E361D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Jo McVey PG Cert Academic Practice</a:t>
            </a:r>
          </a:p>
        </p:txBody>
      </p:sp>
      <p:sp>
        <p:nvSpPr>
          <p:cNvPr id="12" name="Slide Number Placeholder 11">
            <a:extLst>
              <a:ext uri="{FF2B5EF4-FFF2-40B4-BE49-F238E27FC236}">
                <a16:creationId xmlns:a16="http://schemas.microsoft.com/office/drawing/2014/main" id="{BF7E43B4-718F-EB46-9C9A-4E6778B691F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53A8AB0-471B-DF46-A369-E9498E60E20A}" type="slidenum">
              <a:rPr lang="en-US"/>
              <a:pPr>
                <a:spcAft>
                  <a:spcPts val="600"/>
                </a:spcAft>
              </a:pPr>
              <a:t>2</a:t>
            </a:fld>
            <a:endParaRPr lang="en-US" dirty="0"/>
          </a:p>
        </p:txBody>
      </p:sp>
    </p:spTree>
    <p:extLst>
      <p:ext uri="{BB962C8B-B14F-4D97-AF65-F5344CB8AC3E}">
        <p14:creationId xmlns:p14="http://schemas.microsoft.com/office/powerpoint/2010/main" val="251673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F00A39-80A5-6848-A922-B9C5B2687203}"/>
              </a:ext>
            </a:extLst>
          </p:cNvPr>
          <p:cNvSpPr>
            <a:spLocks noGrp="1"/>
          </p:cNvSpPr>
          <p:nvPr>
            <p:ph type="title"/>
          </p:nvPr>
        </p:nvSpPr>
        <p:spPr>
          <a:xfrm>
            <a:off x="838202" y="557189"/>
            <a:ext cx="4155825" cy="838474"/>
          </a:xfrm>
        </p:spPr>
        <p:txBody>
          <a:bodyPr>
            <a:normAutofit/>
          </a:bodyPr>
          <a:lstStyle/>
          <a:p>
            <a:r>
              <a:rPr lang="en-US" sz="3600" dirty="0">
                <a:latin typeface="Lucida Console" panose="020B0609040504020204" pitchFamily="49" charset="0"/>
              </a:rPr>
              <a:t>Examples used </a:t>
            </a:r>
          </a:p>
        </p:txBody>
      </p:sp>
      <p:sp>
        <p:nvSpPr>
          <p:cNvPr id="3" name="Content Placeholder 2">
            <a:extLst>
              <a:ext uri="{FF2B5EF4-FFF2-40B4-BE49-F238E27FC236}">
                <a16:creationId xmlns:a16="http://schemas.microsoft.com/office/drawing/2014/main" id="{0FCDC2B7-D6BF-8D45-AC96-B14990D3D909}"/>
              </a:ext>
            </a:extLst>
          </p:cNvPr>
          <p:cNvSpPr>
            <a:spLocks noGrp="1"/>
          </p:cNvSpPr>
          <p:nvPr>
            <p:ph idx="1"/>
          </p:nvPr>
        </p:nvSpPr>
        <p:spPr>
          <a:xfrm>
            <a:off x="5186552" y="647928"/>
            <a:ext cx="6167246" cy="5571898"/>
          </a:xfrm>
        </p:spPr>
        <p:txBody>
          <a:bodyPr anchor="ctr">
            <a:normAutofit/>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1. Choose an image from a selection, this related to a discussion on meaning and representation linked to the student brief.</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2. Identity and Culture - Students work in groups to decide on guidelines for staff and students to interact successfully cross-culturally.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3. Key themes from a course work brief:</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Thinking approaches, making methods, creative attributes.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effectLst/>
                <a:latin typeface="Calibri" panose="020F0502020204030204" pitchFamily="34" charset="0"/>
                <a:ea typeface="Calibri" panose="020F0502020204030204" pitchFamily="34" charset="0"/>
                <a:cs typeface="Calibri" panose="020F0502020204030204" pitchFamily="34" charset="0"/>
              </a:rPr>
              <a:t>4. Essay plans/drafts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Footer Placeholder 3">
            <a:extLst>
              <a:ext uri="{FF2B5EF4-FFF2-40B4-BE49-F238E27FC236}">
                <a16:creationId xmlns:a16="http://schemas.microsoft.com/office/drawing/2014/main" id="{08ED56D1-03F0-EE46-AB02-403B47E8F6A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Jo McVey PG Cert Academic Practice</a:t>
            </a:r>
          </a:p>
        </p:txBody>
      </p:sp>
      <p:sp>
        <p:nvSpPr>
          <p:cNvPr id="5" name="Slide Number Placeholder 4">
            <a:extLst>
              <a:ext uri="{FF2B5EF4-FFF2-40B4-BE49-F238E27FC236}">
                <a16:creationId xmlns:a16="http://schemas.microsoft.com/office/drawing/2014/main" id="{0E638204-2970-EC47-B14D-C057BA96257B}"/>
              </a:ext>
            </a:extLst>
          </p:cNvPr>
          <p:cNvSpPr>
            <a:spLocks noGrp="1"/>
          </p:cNvSpPr>
          <p:nvPr>
            <p:ph type="sldNum" sz="quarter" idx="12"/>
          </p:nvPr>
        </p:nvSpPr>
        <p:spPr>
          <a:xfrm>
            <a:off x="8610600" y="6356350"/>
            <a:ext cx="2743200" cy="365125"/>
          </a:xfrm>
        </p:spPr>
        <p:txBody>
          <a:bodyPr>
            <a:normAutofit/>
          </a:bodyPr>
          <a:lstStyle/>
          <a:p>
            <a:pPr>
              <a:spcAft>
                <a:spcPts val="600"/>
              </a:spcAft>
            </a:pPr>
            <a:fld id="{453A8AB0-471B-DF46-A369-E9498E60E20A}" type="slidenum">
              <a:rPr lang="en-US"/>
              <a:pPr>
                <a:spcAft>
                  <a:spcPts val="600"/>
                </a:spcAft>
              </a:pPr>
              <a:t>3</a:t>
            </a:fld>
            <a:endParaRPr lang="en-US" dirty="0"/>
          </a:p>
        </p:txBody>
      </p:sp>
      <p:pic>
        <p:nvPicPr>
          <p:cNvPr id="7" name="Picture 6" descr="A person reading a book&#10;&#10;Description automatically generated with medium confidence">
            <a:extLst>
              <a:ext uri="{FF2B5EF4-FFF2-40B4-BE49-F238E27FC236}">
                <a16:creationId xmlns:a16="http://schemas.microsoft.com/office/drawing/2014/main" id="{29A8A617-A13A-F64D-991D-2D4170482A5F}"/>
              </a:ext>
            </a:extLst>
          </p:cNvPr>
          <p:cNvPicPr>
            <a:picLocks noChangeAspect="1"/>
          </p:cNvPicPr>
          <p:nvPr/>
        </p:nvPicPr>
        <p:blipFill>
          <a:blip r:embed="rId3"/>
          <a:stretch>
            <a:fillRect/>
          </a:stretch>
        </p:blipFill>
        <p:spPr>
          <a:xfrm>
            <a:off x="515364" y="1757362"/>
            <a:ext cx="4155825" cy="3733849"/>
          </a:xfrm>
          <a:prstGeom prst="rect">
            <a:avLst/>
          </a:prstGeom>
        </p:spPr>
      </p:pic>
      <p:sp>
        <p:nvSpPr>
          <p:cNvPr id="8" name="TextBox 7">
            <a:extLst>
              <a:ext uri="{FF2B5EF4-FFF2-40B4-BE49-F238E27FC236}">
                <a16:creationId xmlns:a16="http://schemas.microsoft.com/office/drawing/2014/main" id="{EBBD0655-C97F-FC42-95A5-E9D4EDE1122A}"/>
              </a:ext>
            </a:extLst>
          </p:cNvPr>
          <p:cNvSpPr txBox="1"/>
          <p:nvPr/>
        </p:nvSpPr>
        <p:spPr>
          <a:xfrm>
            <a:off x="515364" y="6051494"/>
            <a:ext cx="4665414" cy="246221"/>
          </a:xfrm>
          <a:prstGeom prst="rect">
            <a:avLst/>
          </a:prstGeom>
          <a:noFill/>
        </p:spPr>
        <p:txBody>
          <a:bodyPr wrap="square" rtlCol="0">
            <a:spAutoFit/>
          </a:bodyPr>
          <a:lstStyle/>
          <a:p>
            <a:r>
              <a:rPr lang="en-US" sz="1000" dirty="0"/>
              <a:t>Image source: www.indigenousgoddessgang.com</a:t>
            </a:r>
          </a:p>
        </p:txBody>
      </p:sp>
    </p:spTree>
    <p:extLst>
      <p:ext uri="{BB962C8B-B14F-4D97-AF65-F5344CB8AC3E}">
        <p14:creationId xmlns:p14="http://schemas.microsoft.com/office/powerpoint/2010/main" val="418302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17D08-C2D1-8141-8551-F629FBF2158D}"/>
              </a:ext>
            </a:extLst>
          </p:cNvPr>
          <p:cNvSpPr>
            <a:spLocks noGrp="1"/>
          </p:cNvSpPr>
          <p:nvPr>
            <p:ph type="title"/>
          </p:nvPr>
        </p:nvSpPr>
        <p:spPr>
          <a:xfrm>
            <a:off x="838200" y="365126"/>
            <a:ext cx="10515600" cy="1306440"/>
          </a:xfrm>
        </p:spPr>
        <p:txBody>
          <a:bodyPr>
            <a:normAutofit/>
          </a:bodyPr>
          <a:lstStyle/>
          <a:p>
            <a:r>
              <a:rPr lang="en-US" sz="3600" dirty="0">
                <a:latin typeface="Lucida Console" panose="020B0609040504020204" pitchFamily="49" charset="0"/>
              </a:rPr>
              <a:t>Reflections</a:t>
            </a:r>
          </a:p>
        </p:txBody>
      </p:sp>
      <p:sp>
        <p:nvSpPr>
          <p:cNvPr id="3" name="Content Placeholder 2">
            <a:extLst>
              <a:ext uri="{FF2B5EF4-FFF2-40B4-BE49-F238E27FC236}">
                <a16:creationId xmlns:a16="http://schemas.microsoft.com/office/drawing/2014/main" id="{57C16D43-6961-CB48-8302-153F4A1F6295}"/>
              </a:ext>
            </a:extLst>
          </p:cNvPr>
          <p:cNvSpPr>
            <a:spLocks noGrp="1"/>
          </p:cNvSpPr>
          <p:nvPr>
            <p:ph idx="1"/>
          </p:nvPr>
        </p:nvSpPr>
        <p:spPr>
          <a:xfrm>
            <a:off x="838200" y="1825625"/>
            <a:ext cx="7315200" cy="4301437"/>
          </a:xfrm>
        </p:spPr>
        <p:txBody>
          <a:bodyPr>
            <a:normAutofit/>
          </a:bodyPr>
          <a:lstStyle/>
          <a:p>
            <a:pPr marL="0" indent="0">
              <a:buNone/>
            </a:pPr>
            <a:r>
              <a:rPr lang="en-GB" sz="2400" dirty="0">
                <a:effectLst/>
                <a:ea typeface="Calibri" panose="020F0502020204030204" pitchFamily="34" charset="0"/>
                <a:cs typeface="Times New Roman" panose="02020603050405020304" pitchFamily="18" charset="0"/>
              </a:rPr>
              <a:t>“Overall, Padlet offers a range of activities and interactions. The ease of sharing and the visibility of the contributions is a major strength. Being able to access each other’s contributions and the teacher’s feedback quickly and easily can provide students with a richness of stimulus and inspiration.” (Bernstein, 2022, p. 30)</a:t>
            </a:r>
          </a:p>
          <a:p>
            <a:pPr marL="0" indent="0">
              <a:buNone/>
            </a:pPr>
            <a:endParaRPr lang="en-GB" sz="2400" dirty="0">
              <a:cs typeface="Times New Roman" panose="02020603050405020304" pitchFamily="18" charset="0"/>
            </a:endParaRPr>
          </a:p>
          <a:p>
            <a:pPr marL="0" indent="0">
              <a:buNone/>
            </a:pPr>
            <a:r>
              <a:rPr lang="en-US" sz="2400" dirty="0"/>
              <a:t>“The fact that the Padlet board remains accessible outside class time is greatly beneficial. It is almost unheard of for a language class at the university to have a permanent space where classwork can be displayed.” (Bernstein, 2022, p. 30)</a:t>
            </a:r>
          </a:p>
        </p:txBody>
      </p:sp>
      <p:pic>
        <p:nvPicPr>
          <p:cNvPr id="10" name="Picture 9" descr="Shape&#10;&#10;Description automatically generated">
            <a:extLst>
              <a:ext uri="{FF2B5EF4-FFF2-40B4-BE49-F238E27FC236}">
                <a16:creationId xmlns:a16="http://schemas.microsoft.com/office/drawing/2014/main" id="{39C88BC5-CACE-134F-9A17-44B71C4599F8}"/>
              </a:ext>
            </a:extLst>
          </p:cNvPr>
          <p:cNvPicPr>
            <a:picLocks noChangeAspect="1"/>
          </p:cNvPicPr>
          <p:nvPr/>
        </p:nvPicPr>
        <p:blipFill rotWithShape="1">
          <a:blip r:embed="rId3"/>
          <a:srcRect l="4852" r="4915" b="1"/>
          <a:stretch/>
        </p:blipFill>
        <p:spPr>
          <a:xfrm>
            <a:off x="8829675" y="2036692"/>
            <a:ext cx="2305050" cy="2554504"/>
          </a:xfrm>
          <a:prstGeom prst="rect">
            <a:avLst/>
          </a:prstGeom>
        </p:spPr>
      </p:pic>
      <p:sp>
        <p:nvSpPr>
          <p:cNvPr id="4" name="Footer Placeholder 3">
            <a:extLst>
              <a:ext uri="{FF2B5EF4-FFF2-40B4-BE49-F238E27FC236}">
                <a16:creationId xmlns:a16="http://schemas.microsoft.com/office/drawing/2014/main" id="{D3B886D1-7EB8-F24A-8E1A-E0F9EC516D9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Jo McVey PG Cert Academic Practice</a:t>
            </a:r>
          </a:p>
        </p:txBody>
      </p:sp>
      <p:sp>
        <p:nvSpPr>
          <p:cNvPr id="5" name="Slide Number Placeholder 4">
            <a:extLst>
              <a:ext uri="{FF2B5EF4-FFF2-40B4-BE49-F238E27FC236}">
                <a16:creationId xmlns:a16="http://schemas.microsoft.com/office/drawing/2014/main" id="{408D91C6-4024-4D40-822F-D7A10FF69928}"/>
              </a:ext>
            </a:extLst>
          </p:cNvPr>
          <p:cNvSpPr>
            <a:spLocks noGrp="1"/>
          </p:cNvSpPr>
          <p:nvPr>
            <p:ph type="sldNum" sz="quarter" idx="12"/>
          </p:nvPr>
        </p:nvSpPr>
        <p:spPr>
          <a:xfrm>
            <a:off x="8610600" y="6356350"/>
            <a:ext cx="2743200" cy="365125"/>
          </a:xfrm>
        </p:spPr>
        <p:txBody>
          <a:bodyPr>
            <a:normAutofit/>
          </a:bodyPr>
          <a:lstStyle/>
          <a:p>
            <a:pPr>
              <a:spcAft>
                <a:spcPts val="600"/>
              </a:spcAft>
            </a:pPr>
            <a:fld id="{453A8AB0-471B-DF46-A369-E9498E60E20A}" type="slidenum">
              <a:rPr lang="en-US"/>
              <a:pPr>
                <a:spcAft>
                  <a:spcPts val="600"/>
                </a:spcAft>
              </a:pPr>
              <a:t>4</a:t>
            </a:fld>
            <a:endParaRPr lang="en-US" dirty="0"/>
          </a:p>
        </p:txBody>
      </p:sp>
    </p:spTree>
    <p:extLst>
      <p:ext uri="{BB962C8B-B14F-4D97-AF65-F5344CB8AC3E}">
        <p14:creationId xmlns:p14="http://schemas.microsoft.com/office/powerpoint/2010/main" val="380788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C23522-886D-CA44-96CF-2A1F07806B18}"/>
              </a:ext>
            </a:extLst>
          </p:cNvPr>
          <p:cNvSpPr>
            <a:spLocks noGrp="1"/>
          </p:cNvSpPr>
          <p:nvPr>
            <p:ph type="title"/>
          </p:nvPr>
        </p:nvSpPr>
        <p:spPr>
          <a:xfrm>
            <a:off x="838200" y="365125"/>
            <a:ext cx="10515600" cy="1415714"/>
          </a:xfrm>
        </p:spPr>
        <p:txBody>
          <a:bodyPr>
            <a:normAutofit/>
          </a:bodyPr>
          <a:lstStyle/>
          <a:p>
            <a:r>
              <a:rPr lang="en-US" sz="3600" dirty="0">
                <a:latin typeface="Lucida Console" panose="020B0609040504020204" pitchFamily="49" charset="0"/>
              </a:rPr>
              <a:t>Conclusions</a:t>
            </a:r>
          </a:p>
        </p:txBody>
      </p:sp>
      <p:sp>
        <p:nvSpPr>
          <p:cNvPr id="3" name="Content Placeholder 2">
            <a:extLst>
              <a:ext uri="{FF2B5EF4-FFF2-40B4-BE49-F238E27FC236}">
                <a16:creationId xmlns:a16="http://schemas.microsoft.com/office/drawing/2014/main" id="{F1B5A304-0779-6E4D-B57B-2C1EE9C6F7F9}"/>
              </a:ext>
            </a:extLst>
          </p:cNvPr>
          <p:cNvSpPr>
            <a:spLocks noGrp="1"/>
          </p:cNvSpPr>
          <p:nvPr>
            <p:ph sz="half" idx="1"/>
          </p:nvPr>
        </p:nvSpPr>
        <p:spPr>
          <a:xfrm>
            <a:off x="833336" y="1640635"/>
            <a:ext cx="5158427" cy="5077160"/>
          </a:xfrm>
        </p:spPr>
        <p:txBody>
          <a:bodyPr>
            <a:normAutofit/>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Padlet DOES</a:t>
            </a:r>
            <a:endParaRPr lang="en-GB" sz="2400" dirty="0">
              <a:effectLst/>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…u</a:t>
            </a:r>
            <a:r>
              <a:rPr lang="en-GB" sz="2400" dirty="0">
                <a:ea typeface="Calibri" panose="020F0502020204030204" pitchFamily="34" charset="0"/>
                <a:cs typeface="Calibri" panose="020F0502020204030204" pitchFamily="34" charset="0"/>
              </a:rPr>
              <a:t>se a</a:t>
            </a:r>
            <a:r>
              <a:rPr lang="en-GB" sz="2400" dirty="0">
                <a:effectLst/>
                <a:ea typeface="Calibri" panose="020F0502020204030204" pitchFamily="34" charset="0"/>
                <a:cs typeface="Calibri" panose="020F0502020204030204" pitchFamily="34" charset="0"/>
              </a:rPr>
              <a:t>s close to real time as possible</a:t>
            </a:r>
            <a:endParaRPr lang="en-GB" sz="2400" dirty="0">
              <a:effectLst/>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…allows 'thinking time' for students</a:t>
            </a: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…gives teachers the chance to respond individually </a:t>
            </a:r>
            <a:endParaRPr lang="en-GB" sz="2400" dirty="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…is accessible outside the classroom as Language Development classes do not have a permanent physical location (classroom) for students to access.</a:t>
            </a:r>
            <a:endParaRPr lang="en-GB" sz="2400" dirty="0">
              <a:effectLst/>
              <a:ea typeface="Calibri" panose="020F0502020204030204" pitchFamily="34" charset="0"/>
              <a:cs typeface="Times New Roman" panose="02020603050405020304" pitchFamily="18" charset="0"/>
            </a:endParaRPr>
          </a:p>
          <a:p>
            <a:pPr marL="0" indent="0">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…gives a permanent place for students to access class content.</a:t>
            </a:r>
            <a:endParaRPr lang="en-GB" sz="2400" dirty="0">
              <a:effectLst/>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Content Placeholder 3">
            <a:extLst>
              <a:ext uri="{FF2B5EF4-FFF2-40B4-BE49-F238E27FC236}">
                <a16:creationId xmlns:a16="http://schemas.microsoft.com/office/drawing/2014/main" id="{FA6BBB7D-F98F-7E49-BE23-1F61DE131728}"/>
              </a:ext>
            </a:extLst>
          </p:cNvPr>
          <p:cNvSpPr>
            <a:spLocks noGrp="1"/>
          </p:cNvSpPr>
          <p:nvPr>
            <p:ph sz="half" idx="2"/>
          </p:nvPr>
        </p:nvSpPr>
        <p:spPr>
          <a:xfrm>
            <a:off x="6090459" y="1640635"/>
            <a:ext cx="5164645" cy="4398552"/>
          </a:xfrm>
        </p:spPr>
        <p:txBody>
          <a:bodyPr>
            <a:normAutofit/>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Padlet DOESN’T</a:t>
            </a:r>
            <a:endParaRPr lang="en-GB" sz="2400" dirty="0">
              <a:effectLst/>
              <a:ea typeface="Calibri" panose="020F0502020204030204" pitchFamily="34" charset="0"/>
              <a:cs typeface="Times New Roman" panose="02020603050405020304" pitchFamily="18" charset="0"/>
            </a:endParaRPr>
          </a:p>
          <a:p>
            <a:pPr marL="0" indent="0">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ffectLst/>
                <a:ea typeface="Calibri" panose="020F0502020204030204" pitchFamily="34" charset="0"/>
                <a:cs typeface="Calibri" panose="020F0502020204030204" pitchFamily="34" charset="0"/>
              </a:rPr>
              <a:t>…replicate the subtleties of interaction f2f</a:t>
            </a:r>
            <a:endParaRPr lang="en-GB" sz="2400" dirty="0">
              <a:effectLst/>
              <a:ea typeface="Calibri" panose="020F0502020204030204" pitchFamily="34" charset="0"/>
              <a:cs typeface="Times New Roman" panose="02020603050405020304" pitchFamily="18" charset="0"/>
            </a:endParaRPr>
          </a:p>
          <a:p>
            <a:pPr marL="0" indent="0">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ea typeface="Calibri" panose="020F0502020204030204" pitchFamily="34" charset="0"/>
                <a:cs typeface="Calibri" panose="020F0502020204030204" pitchFamily="34" charset="0"/>
              </a:rPr>
              <a:t>…is n</a:t>
            </a:r>
            <a:r>
              <a:rPr lang="en-GB" sz="2400" dirty="0">
                <a:effectLst/>
                <a:ea typeface="Calibri" panose="020F0502020204030204" pitchFamily="34" charset="0"/>
                <a:cs typeface="Calibri" panose="020F0502020204030204" pitchFamily="34" charset="0"/>
              </a:rPr>
              <a:t>ot for everyone as an unnatural way to communicate for some</a:t>
            </a:r>
            <a:endParaRPr lang="en-GB" sz="2400" dirty="0">
              <a:effectLst/>
              <a:ea typeface="Calibri" panose="020F0502020204030204" pitchFamily="34" charset="0"/>
              <a:cs typeface="Times New Roman" panose="02020603050405020304" pitchFamily="18" charset="0"/>
            </a:endParaRPr>
          </a:p>
          <a:p>
            <a:pPr marL="0" indent="0">
              <a:lnSpc>
                <a:spcPct val="120000"/>
              </a:lnSpc>
              <a:buNone/>
            </a:pPr>
            <a:r>
              <a:rPr lang="en-GB" sz="2400" dirty="0">
                <a:effectLst/>
                <a:ea typeface="Calibri" panose="020F0502020204030204" pitchFamily="34" charset="0"/>
                <a:cs typeface="Calibri" panose="020F0502020204030204" pitchFamily="34" charset="0"/>
              </a:rPr>
              <a:t>…can mean some students are excluded if they are uncomfortable or choose not to add to the Padlet.</a:t>
            </a:r>
            <a:endParaRPr lang="en-GB" sz="2400" dirty="0">
              <a:effectLst/>
              <a:ea typeface="Calibri" panose="020F0502020204030204" pitchFamily="34" charset="0"/>
              <a:cs typeface="Times New Roman" panose="02020603050405020304" pitchFamily="18" charset="0"/>
            </a:endParaRPr>
          </a:p>
          <a:p>
            <a:endParaRPr lang="en-US" sz="2000" dirty="0"/>
          </a:p>
        </p:txBody>
      </p:sp>
      <p:sp>
        <p:nvSpPr>
          <p:cNvPr id="5" name="Footer Placeholder 4">
            <a:extLst>
              <a:ext uri="{FF2B5EF4-FFF2-40B4-BE49-F238E27FC236}">
                <a16:creationId xmlns:a16="http://schemas.microsoft.com/office/drawing/2014/main" id="{F9D10DB2-2631-6041-BD65-9456E48AFEC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Jo McVey PG Cert Academic Practice</a:t>
            </a:r>
          </a:p>
        </p:txBody>
      </p:sp>
      <p:sp>
        <p:nvSpPr>
          <p:cNvPr id="6" name="Slide Number Placeholder 5">
            <a:extLst>
              <a:ext uri="{FF2B5EF4-FFF2-40B4-BE49-F238E27FC236}">
                <a16:creationId xmlns:a16="http://schemas.microsoft.com/office/drawing/2014/main" id="{2B7806CF-2B6B-5341-8A7A-22B766E31BEC}"/>
              </a:ext>
            </a:extLst>
          </p:cNvPr>
          <p:cNvSpPr>
            <a:spLocks noGrp="1"/>
          </p:cNvSpPr>
          <p:nvPr>
            <p:ph type="sldNum" sz="quarter" idx="12"/>
          </p:nvPr>
        </p:nvSpPr>
        <p:spPr>
          <a:xfrm>
            <a:off x="8610600" y="6356350"/>
            <a:ext cx="2743200" cy="365125"/>
          </a:xfrm>
        </p:spPr>
        <p:txBody>
          <a:bodyPr>
            <a:normAutofit/>
          </a:bodyPr>
          <a:lstStyle/>
          <a:p>
            <a:pPr>
              <a:spcAft>
                <a:spcPts val="600"/>
              </a:spcAft>
            </a:pPr>
            <a:fld id="{453A8AB0-471B-DF46-A369-E9498E60E20A}" type="slidenum">
              <a:rPr lang="en-US" smtClean="0"/>
              <a:pPr>
                <a:spcAft>
                  <a:spcPts val="600"/>
                </a:spcAft>
              </a:pPr>
              <a:t>5</a:t>
            </a:fld>
            <a:endParaRPr lang="en-US" dirty="0"/>
          </a:p>
        </p:txBody>
      </p:sp>
    </p:spTree>
    <p:extLst>
      <p:ext uri="{BB962C8B-B14F-4D97-AF65-F5344CB8AC3E}">
        <p14:creationId xmlns:p14="http://schemas.microsoft.com/office/powerpoint/2010/main" val="345187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8CF2-2AA5-EE44-B5BB-E3B24F5EB8A0}"/>
              </a:ext>
            </a:extLst>
          </p:cNvPr>
          <p:cNvSpPr>
            <a:spLocks noGrp="1"/>
          </p:cNvSpPr>
          <p:nvPr>
            <p:ph type="title"/>
          </p:nvPr>
        </p:nvSpPr>
        <p:spPr/>
        <p:txBody>
          <a:bodyPr>
            <a:normAutofit/>
          </a:bodyPr>
          <a:lstStyle/>
          <a:p>
            <a:r>
              <a:rPr lang="en-US" sz="3600" dirty="0">
                <a:latin typeface="Lucida Console" panose="020B0609040504020204" pitchFamily="49" charset="0"/>
              </a:rPr>
              <a:t>Reference</a:t>
            </a:r>
          </a:p>
        </p:txBody>
      </p:sp>
      <p:sp>
        <p:nvSpPr>
          <p:cNvPr id="3" name="Content Placeholder 2">
            <a:extLst>
              <a:ext uri="{FF2B5EF4-FFF2-40B4-BE49-F238E27FC236}">
                <a16:creationId xmlns:a16="http://schemas.microsoft.com/office/drawing/2014/main" id="{D372DCB8-F81D-1041-8F60-09F1545415C7}"/>
              </a:ext>
            </a:extLst>
          </p:cNvPr>
          <p:cNvSpPr>
            <a:spLocks noGrp="1"/>
          </p:cNvSpPr>
          <p:nvPr>
            <p:ph idx="1"/>
          </p:nvPr>
        </p:nvSpPr>
        <p:spPr/>
        <p:txBody>
          <a:bodyPr>
            <a:normAutofit/>
          </a:bodyPr>
          <a:lstStyle/>
          <a:p>
            <a:pPr marL="0" indent="0">
              <a:buNone/>
            </a:pPr>
            <a:r>
              <a:rPr lang="en-US" sz="2400" dirty="0"/>
              <a:t>Bernstein, D. (2022) ‘</a:t>
            </a:r>
            <a:r>
              <a:rPr lang="en-US" sz="2400" i="1" dirty="0"/>
              <a:t>"Seeing other examples has helped a bit”: using Padlet in academic English classes in the arts university.’ </a:t>
            </a:r>
            <a:r>
              <a:rPr lang="en-US" sz="2400" dirty="0"/>
              <a:t>Spark: UAL Creative Teaching and Learning Journal. Vol 5, Issue 1, pp 33-41.</a:t>
            </a:r>
          </a:p>
        </p:txBody>
      </p:sp>
      <p:sp>
        <p:nvSpPr>
          <p:cNvPr id="4" name="Footer Placeholder 3">
            <a:extLst>
              <a:ext uri="{FF2B5EF4-FFF2-40B4-BE49-F238E27FC236}">
                <a16:creationId xmlns:a16="http://schemas.microsoft.com/office/drawing/2014/main" id="{F072F28F-E9CE-724A-BE57-2664D48FA97D}"/>
              </a:ext>
            </a:extLst>
          </p:cNvPr>
          <p:cNvSpPr>
            <a:spLocks noGrp="1"/>
          </p:cNvSpPr>
          <p:nvPr>
            <p:ph type="ftr" sz="quarter" idx="11"/>
          </p:nvPr>
        </p:nvSpPr>
        <p:spPr/>
        <p:txBody>
          <a:bodyPr/>
          <a:lstStyle/>
          <a:p>
            <a:r>
              <a:rPr lang="en-US"/>
              <a:t>Jo McVey PG Cert Academic Practice</a:t>
            </a:r>
            <a:endParaRPr lang="en-US" dirty="0"/>
          </a:p>
        </p:txBody>
      </p:sp>
      <p:sp>
        <p:nvSpPr>
          <p:cNvPr id="5" name="Slide Number Placeholder 4">
            <a:extLst>
              <a:ext uri="{FF2B5EF4-FFF2-40B4-BE49-F238E27FC236}">
                <a16:creationId xmlns:a16="http://schemas.microsoft.com/office/drawing/2014/main" id="{E4FE79F6-769A-584C-835A-5F47CBF9E04B}"/>
              </a:ext>
            </a:extLst>
          </p:cNvPr>
          <p:cNvSpPr>
            <a:spLocks noGrp="1"/>
          </p:cNvSpPr>
          <p:nvPr>
            <p:ph type="sldNum" sz="quarter" idx="12"/>
          </p:nvPr>
        </p:nvSpPr>
        <p:spPr/>
        <p:txBody>
          <a:bodyPr/>
          <a:lstStyle/>
          <a:p>
            <a:fld id="{453A8AB0-471B-DF46-A369-E9498E60E20A}" type="slidenum">
              <a:rPr lang="en-US" smtClean="0"/>
              <a:t>6</a:t>
            </a:fld>
            <a:endParaRPr lang="en-US" dirty="0"/>
          </a:p>
        </p:txBody>
      </p:sp>
    </p:spTree>
    <p:extLst>
      <p:ext uri="{BB962C8B-B14F-4D97-AF65-F5344CB8AC3E}">
        <p14:creationId xmlns:p14="http://schemas.microsoft.com/office/powerpoint/2010/main" val="135305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754</Words>
  <Application>Microsoft Macintosh PowerPoint</Application>
  <PresentationFormat>Widescreen</PresentationFormat>
  <Paragraphs>63</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American Typewriter</vt:lpstr>
      <vt:lpstr>Arial</vt:lpstr>
      <vt:lpstr>Calibri</vt:lpstr>
      <vt:lpstr>Calibri Light</vt:lpstr>
      <vt:lpstr>Lucida Console</vt:lpstr>
      <vt:lpstr>Office Theme</vt:lpstr>
      <vt:lpstr>Jo McVey Language Development Tutor</vt:lpstr>
      <vt:lpstr>Spark Journal</vt:lpstr>
      <vt:lpstr>Examples used </vt:lpstr>
      <vt:lpstr>Reflections</vt:lpstr>
      <vt:lpstr>Conclusions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 McVey Language Development Tutor</dc:title>
  <dc:creator>Joanne McVey</dc:creator>
  <cp:lastModifiedBy>Joanne McVey</cp:lastModifiedBy>
  <cp:revision>14</cp:revision>
  <dcterms:created xsi:type="dcterms:W3CDTF">2023-01-12T16:10:26Z</dcterms:created>
  <dcterms:modified xsi:type="dcterms:W3CDTF">2023-01-17T15:10:06Z</dcterms:modified>
</cp:coreProperties>
</file>